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92" r:id="rId3"/>
    <p:sldId id="294" r:id="rId4"/>
    <p:sldId id="297" r:id="rId5"/>
    <p:sldId id="298" r:id="rId6"/>
    <p:sldId id="307" r:id="rId7"/>
    <p:sldId id="296" r:id="rId8"/>
    <p:sldId id="299" r:id="rId9"/>
    <p:sldId id="300" r:id="rId10"/>
    <p:sldId id="301" r:id="rId11"/>
    <p:sldId id="302" r:id="rId12"/>
    <p:sldId id="303" r:id="rId13"/>
    <p:sldId id="304" r:id="rId14"/>
    <p:sldId id="305" r:id="rId15"/>
    <p:sldId id="306" r:id="rId16"/>
    <p:sldId id="308" r:id="rId17"/>
    <p:sldId id="309" r:id="rId18"/>
    <p:sldId id="310"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p:scale>
          <a:sx n="81" d="100"/>
          <a:sy n="81" d="100"/>
        </p:scale>
        <p:origin x="-462" y="-36"/>
      </p:cViewPr>
      <p:guideLst>
        <p:guide orient="horz" pos="2160"/>
        <p:guide pos="3840"/>
      </p:guideLst>
    </p:cSldViewPr>
  </p:slideViewPr>
  <p:notesTextViewPr>
    <p:cViewPr>
      <p:scale>
        <a:sx n="1" d="1"/>
        <a:sy n="1" d="1"/>
      </p:scale>
      <p:origin x="0" y="0"/>
    </p:cViewPr>
  </p:notesTextViewPr>
  <p:sorterViewPr>
    <p:cViewPr>
      <p:scale>
        <a:sx n="100" d="100"/>
        <a:sy n="100" d="100"/>
      </p:scale>
      <p:origin x="0" y="9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5/10/2021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3362" y="239203"/>
            <a:ext cx="7154716" cy="646331"/>
          </a:xfrm>
          <a:prstGeom prst="rect">
            <a:avLst/>
          </a:prstGeom>
        </p:spPr>
        <p:txBody>
          <a:bodyPr wrap="none">
            <a:spAutoFit/>
          </a:bodyPr>
          <a:lstStyle/>
          <a:p>
            <a:pPr algn="ctr"/>
            <a:r>
              <a:rPr lang="ar-IQ" sz="3600" b="1" dirty="0" smtClean="0"/>
              <a:t> </a:t>
            </a:r>
            <a:r>
              <a:rPr lang="en-US" sz="3600" b="1" dirty="0" smtClean="0"/>
              <a:t>Fundamentals of  Nursing(1</a:t>
            </a:r>
            <a:r>
              <a:rPr lang="en-US" sz="3600" b="1" baseline="30000" dirty="0" smtClean="0"/>
              <a:t>st</a:t>
            </a:r>
            <a:r>
              <a:rPr lang="en-US" sz="3600" b="1" dirty="0" smtClean="0"/>
              <a:t> Stage)</a:t>
            </a:r>
            <a:endParaRPr lang="en-US" sz="36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4664DB9F-59BB-47A5-8080-662EED16E9E1}"/>
              </a:ext>
            </a:extLst>
          </p:cNvPr>
          <p:cNvSpPr/>
          <p:nvPr/>
        </p:nvSpPr>
        <p:spPr>
          <a:xfrm>
            <a:off x="5203064" y="1770089"/>
            <a:ext cx="6667507" cy="1816523"/>
          </a:xfrm>
          <a:prstGeom prst="rect">
            <a:avLst/>
          </a:prstGeom>
        </p:spPr>
        <p:txBody>
          <a:bodyPr wrap="square">
            <a:spAutoFit/>
          </a:bodyPr>
          <a:lstStyle/>
          <a:p>
            <a:pPr lvl="0" algn="ctr">
              <a:spcAft>
                <a:spcPts val="600"/>
              </a:spcAft>
              <a:buClr>
                <a:srgbClr val="873624"/>
              </a:buClr>
            </a:pPr>
            <a:r>
              <a:rPr lang="en-US" sz="3200" b="1" dirty="0">
                <a:solidFill>
                  <a:prstClr val="black">
                    <a:lumMod val="85000"/>
                    <a:lumOff val="15000"/>
                  </a:prstClr>
                </a:solidFill>
                <a:latin typeface="Book Antiqua"/>
                <a:cs typeface="+mj-cs"/>
              </a:rPr>
              <a:t>Administering Intramuscular </a:t>
            </a:r>
            <a:r>
              <a:rPr lang="en-US" sz="3200" b="1" dirty="0" smtClean="0">
                <a:solidFill>
                  <a:prstClr val="black">
                    <a:lumMod val="85000"/>
                    <a:lumOff val="15000"/>
                  </a:prstClr>
                </a:solidFill>
                <a:latin typeface="Book Antiqua"/>
                <a:cs typeface="+mj-cs"/>
              </a:rPr>
              <a:t>injections (practice)</a:t>
            </a:r>
            <a:endParaRPr lang="en-US" sz="3200" b="1" dirty="0">
              <a:solidFill>
                <a:prstClr val="black">
                  <a:lumMod val="85000"/>
                  <a:lumOff val="15000"/>
                </a:prstClr>
              </a:solidFill>
              <a:latin typeface="Book Antiqua"/>
              <a:cs typeface="+mj-cs"/>
            </a:endParaRPr>
          </a:p>
          <a:p>
            <a:pPr algn="ctr">
              <a:lnSpc>
                <a:spcPct val="150000"/>
              </a:lnSpc>
            </a:pPr>
            <a:r>
              <a:rPr lang="en-US" sz="3200" b="1" dirty="0" smtClean="0">
                <a:cs typeface="+mj-cs"/>
              </a:rPr>
              <a:t>Lecture 2</a:t>
            </a:r>
            <a:endParaRPr lang="en-US" sz="3200" b="1" dirty="0">
              <a:cs typeface="+mj-cs"/>
            </a:endParaRPr>
          </a:p>
        </p:txBody>
      </p:sp>
      <p:grpSp>
        <p:nvGrpSpPr>
          <p:cNvPr id="17" name="Group 16">
            <a:extLst>
              <a:ext uri="{FF2B5EF4-FFF2-40B4-BE49-F238E27FC236}">
                <a16:creationId xmlns:a16="http://schemas.microsoft.com/office/drawing/2014/main" xmlns=""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xmlns=""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7" y="1844515"/>
            <a:ext cx="4527057" cy="3942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147760"/>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sp>
        <p:nvSpPr>
          <p:cNvPr id="5" name="مستطيل 4"/>
          <p:cNvSpPr/>
          <p:nvPr/>
        </p:nvSpPr>
        <p:spPr>
          <a:xfrm>
            <a:off x="2590801" y="214774"/>
            <a:ext cx="7115908" cy="587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tabLst>
                <a:tab pos="4034155" algn="l"/>
              </a:tabLst>
            </a:pPr>
            <a:r>
              <a:rPr lang="en-US" sz="2800" b="1" dirty="0">
                <a:solidFill>
                  <a:schemeClr val="tx1"/>
                </a:solidFill>
                <a:latin typeface="Times New Roman"/>
                <a:ea typeface="Calibri"/>
                <a:cs typeface="Arial"/>
              </a:rPr>
              <a:t>Complications of Intramuscular Injection</a:t>
            </a:r>
            <a:endParaRPr lang="en-US" sz="2800" b="1" dirty="0" smtClean="0">
              <a:solidFill>
                <a:schemeClr val="tx1"/>
              </a:solidFill>
              <a:latin typeface="Times New Roman"/>
              <a:ea typeface="Calibri"/>
              <a:cs typeface="Arial"/>
            </a:endParaRPr>
          </a:p>
        </p:txBody>
      </p:sp>
      <p:sp>
        <p:nvSpPr>
          <p:cNvPr id="6" name="Rectangle 5"/>
          <p:cNvSpPr/>
          <p:nvPr/>
        </p:nvSpPr>
        <p:spPr>
          <a:xfrm>
            <a:off x="1072243" y="1386062"/>
            <a:ext cx="6096000" cy="5023811"/>
          </a:xfrm>
          <a:prstGeom prst="rect">
            <a:avLst/>
          </a:prstGeom>
        </p:spPr>
        <p:txBody>
          <a:bodyPr>
            <a:spAutoFit/>
          </a:bodyPr>
          <a:lstStyle/>
          <a:p>
            <a:pPr marL="342900" indent="-342900">
              <a:lnSpc>
                <a:spcPct val="150000"/>
              </a:lnSpc>
              <a:buFont typeface="+mj-lt"/>
              <a:buAutoNum type="arabicPeriod"/>
            </a:pPr>
            <a:r>
              <a:rPr lang="en-US" sz="2400" dirty="0">
                <a:latin typeface="Baskerville Old Face" pitchFamily="18" charset="0"/>
              </a:rPr>
              <a:t> Abscess.</a:t>
            </a:r>
          </a:p>
          <a:p>
            <a:pPr marL="342900" indent="-342900">
              <a:lnSpc>
                <a:spcPct val="150000"/>
              </a:lnSpc>
              <a:buFont typeface="+mj-lt"/>
              <a:buAutoNum type="arabicPeriod"/>
            </a:pPr>
            <a:r>
              <a:rPr lang="en-US" sz="2400" dirty="0">
                <a:latin typeface="Baskerville Old Face" pitchFamily="18" charset="0"/>
              </a:rPr>
              <a:t> Hematoma.</a:t>
            </a:r>
          </a:p>
          <a:p>
            <a:pPr marL="342900" indent="-342900">
              <a:lnSpc>
                <a:spcPct val="150000"/>
              </a:lnSpc>
              <a:buFont typeface="+mj-lt"/>
              <a:buAutoNum type="arabicPeriod"/>
            </a:pPr>
            <a:r>
              <a:rPr lang="en-US" sz="2400" dirty="0">
                <a:latin typeface="Baskerville Old Face" pitchFamily="18" charset="0"/>
              </a:rPr>
              <a:t> Injury to blood vessels.</a:t>
            </a:r>
          </a:p>
          <a:p>
            <a:pPr marL="342900" indent="-342900">
              <a:lnSpc>
                <a:spcPct val="150000"/>
              </a:lnSpc>
              <a:buFont typeface="+mj-lt"/>
              <a:buAutoNum type="arabicPeriod"/>
            </a:pPr>
            <a:r>
              <a:rPr lang="en-US" sz="2400" dirty="0">
                <a:latin typeface="Baskerville Old Face" pitchFamily="18" charset="0"/>
              </a:rPr>
              <a:t> Pain at the injection site.</a:t>
            </a:r>
          </a:p>
          <a:p>
            <a:pPr marL="342900" indent="-342900">
              <a:lnSpc>
                <a:spcPct val="150000"/>
              </a:lnSpc>
              <a:buFont typeface="+mj-lt"/>
              <a:buAutoNum type="arabicPeriod"/>
            </a:pPr>
            <a:r>
              <a:rPr lang="en-US" sz="2400" dirty="0">
                <a:latin typeface="Baskerville Old Face" pitchFamily="18" charset="0"/>
              </a:rPr>
              <a:t> Tingling or numbness.</a:t>
            </a:r>
          </a:p>
          <a:p>
            <a:pPr marL="342900" indent="-342900">
              <a:lnSpc>
                <a:spcPct val="150000"/>
              </a:lnSpc>
              <a:buFont typeface="+mj-lt"/>
              <a:buAutoNum type="arabicPeriod"/>
            </a:pPr>
            <a:r>
              <a:rPr lang="en-US" sz="2400" dirty="0">
                <a:latin typeface="Baskerville Old Face" pitchFamily="18" charset="0"/>
              </a:rPr>
              <a:t> Infection.</a:t>
            </a:r>
          </a:p>
          <a:p>
            <a:pPr marL="342900" indent="-342900">
              <a:lnSpc>
                <a:spcPct val="150000"/>
              </a:lnSpc>
              <a:buFont typeface="+mj-lt"/>
              <a:buAutoNum type="arabicPeriod"/>
            </a:pPr>
            <a:r>
              <a:rPr lang="en-US" sz="2400" dirty="0">
                <a:latin typeface="Baskerville Old Face" pitchFamily="18" charset="0"/>
              </a:rPr>
              <a:t> Bleeding.</a:t>
            </a:r>
          </a:p>
          <a:p>
            <a:pPr marL="342900" indent="-342900">
              <a:lnSpc>
                <a:spcPct val="150000"/>
              </a:lnSpc>
              <a:buFont typeface="+mj-lt"/>
              <a:buAutoNum type="arabicPeriod"/>
            </a:pPr>
            <a:r>
              <a:rPr lang="en-US" sz="2400" dirty="0">
                <a:latin typeface="Baskerville Old Face" pitchFamily="18" charset="0"/>
              </a:rPr>
              <a:t> Allergic reaction.</a:t>
            </a:r>
          </a:p>
          <a:p>
            <a:pPr marL="342900" indent="-342900">
              <a:lnSpc>
                <a:spcPct val="150000"/>
              </a:lnSpc>
              <a:buFont typeface="+mj-lt"/>
              <a:buAutoNum type="arabicPeriod"/>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672353" y="1393596"/>
            <a:ext cx="10797988" cy="3046988"/>
          </a:xfrm>
          <a:prstGeom prst="rect">
            <a:avLst/>
          </a:prstGeom>
        </p:spPr>
        <p:txBody>
          <a:bodyPr wrap="square">
            <a:spAutoFit/>
          </a:bodyPr>
          <a:lstStyle/>
          <a:p>
            <a:pPr marL="342900" indent="-342900" algn="just">
              <a:buFont typeface="Wingdings" pitchFamily="2" charset="2"/>
              <a:buChar char="Ø"/>
            </a:pPr>
            <a:r>
              <a:rPr lang="en-US" sz="2400" dirty="0" smtClean="0">
                <a:solidFill>
                  <a:srgbClr val="000000"/>
                </a:solidFill>
                <a:latin typeface="Baskerville Old Face" pitchFamily="18" charset="0"/>
              </a:rPr>
              <a:t>The </a:t>
            </a:r>
            <a:r>
              <a:rPr lang="en-US" sz="2400" dirty="0">
                <a:solidFill>
                  <a:srgbClr val="000000"/>
                </a:solidFill>
                <a:latin typeface="Baskerville Old Face" pitchFamily="18" charset="0"/>
              </a:rPr>
              <a:t>Z-track method is recommended for I.M injections. The Z-track technique, pulling the skin either downward or laterally before injection, reduces leakage of medication into subcutaneous tissue and minimizes pain.</a:t>
            </a:r>
          </a:p>
          <a:p>
            <a:pPr algn="just"/>
            <a:endParaRPr lang="en-US" sz="2400" dirty="0">
              <a:solidFill>
                <a:srgbClr val="000000"/>
              </a:solidFill>
              <a:latin typeface="Baskerville Old Face" pitchFamily="18" charset="0"/>
            </a:endParaRPr>
          </a:p>
          <a:p>
            <a:pPr marL="342900" indent="-342900" algn="just">
              <a:buFont typeface="Wingdings" pitchFamily="2" charset="2"/>
              <a:buChar char="Ø"/>
            </a:pPr>
            <a:r>
              <a:rPr lang="en-US" sz="2400" dirty="0">
                <a:solidFill>
                  <a:srgbClr val="000000"/>
                </a:solidFill>
                <a:latin typeface="Baskerville Old Face" pitchFamily="18" charset="0"/>
              </a:rPr>
              <a:t>The nurse selects an I.M site, the overlying skin and subcutaneous tissues are pulled approximately 2.5-3.5 cm down or laterally to the side with the ulnar side of non-dominant hand. The skin is held in this position until the injection has been </a:t>
            </a:r>
            <a:r>
              <a:rPr lang="en-US" sz="2400" dirty="0" smtClean="0">
                <a:solidFill>
                  <a:srgbClr val="000000"/>
                </a:solidFill>
                <a:latin typeface="Baskerville Old Face" pitchFamily="18" charset="0"/>
              </a:rPr>
              <a:t>administered.</a:t>
            </a: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5" name="مستطيل 4"/>
          <p:cNvSpPr/>
          <p:nvPr/>
        </p:nvSpPr>
        <p:spPr>
          <a:xfrm>
            <a:off x="672353" y="1521543"/>
            <a:ext cx="10797988" cy="579967"/>
          </a:xfrm>
          <a:prstGeom prst="rect">
            <a:avLst/>
          </a:prstGeom>
        </p:spPr>
        <p:txBody>
          <a:bodyPr wrap="square">
            <a:spAutoFit/>
          </a:bodyPr>
          <a:lstStyle/>
          <a:p>
            <a:pPr lvl="0">
              <a:lnSpc>
                <a:spcPct val="150000"/>
              </a:lnSpc>
              <a:spcBef>
                <a:spcPct val="20000"/>
              </a:spcBef>
            </a:pPr>
            <a:endParaRPr lang="en-US" sz="2400" dirty="0">
              <a:solidFill>
                <a:prstClr val="black"/>
              </a:solidFill>
              <a:latin typeface="Times New Roman" pitchFamily="18" charset="0"/>
              <a:cs typeface="Times New Roman" pitchFamily="18" charset="0"/>
            </a:endParaRPr>
          </a:p>
        </p:txBody>
      </p:sp>
      <p:sp>
        <p:nvSpPr>
          <p:cNvPr id="6" name="Rectangle 5"/>
          <p:cNvSpPr/>
          <p:nvPr/>
        </p:nvSpPr>
        <p:spPr>
          <a:xfrm>
            <a:off x="3727938" y="346098"/>
            <a:ext cx="3556351" cy="58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5000"/>
              </a:lnSpc>
              <a:spcAft>
                <a:spcPts val="1000"/>
              </a:spcAft>
              <a:defRPr/>
            </a:pPr>
            <a:r>
              <a:rPr lang="en-US" sz="2800" b="1" kern="0" dirty="0">
                <a:solidFill>
                  <a:sysClr val="windowText" lastClr="000000"/>
                </a:solidFill>
                <a:latin typeface="Times New Roman"/>
                <a:ea typeface="Calibri"/>
                <a:cs typeface="Arial"/>
              </a:rPr>
              <a:t>Z –track method</a:t>
            </a:r>
            <a:endParaRPr lang="en-US" sz="1600" kern="0" dirty="0">
              <a:solidFill>
                <a:sysClr val="windowText" lastClr="000000"/>
              </a:solidFill>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773723" y="264037"/>
            <a:ext cx="11045744" cy="2308324"/>
          </a:xfrm>
          <a:prstGeom prst="rect">
            <a:avLst/>
          </a:prstGeom>
        </p:spPr>
        <p:txBody>
          <a:bodyPr wrap="square">
            <a:spAutoFit/>
          </a:bodyPr>
          <a:lstStyle/>
          <a:p>
            <a:pPr marL="342900" indent="-342900" algn="just">
              <a:lnSpc>
                <a:spcPct val="150000"/>
              </a:lnSpc>
              <a:buFont typeface="Wingdings" pitchFamily="2" charset="2"/>
              <a:buChar char="Ø"/>
            </a:pPr>
            <a:r>
              <a:rPr lang="en-US" sz="2400" dirty="0">
                <a:solidFill>
                  <a:prstClr val="black"/>
                </a:solidFill>
                <a:latin typeface="Times New Roman" panose="02020603050405020304" pitchFamily="18" charset="0"/>
                <a:ea typeface="Times New Roman" panose="02020603050405020304" pitchFamily="18" charset="0"/>
              </a:rPr>
              <a:t>Once the medication is injected, the needle remains inserted for 10 seconds to allow the medication to disperse evenly. The nurse then releases the skin after withdrawing the needle, which leaves a zigzag path that seals the needle track wherever tissue planes slide across each other. </a:t>
            </a: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84" y="2719754"/>
            <a:ext cx="8487507" cy="30948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4419600" y="179307"/>
            <a:ext cx="3938954"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50000"/>
              </a:lnSpc>
            </a:pPr>
            <a:r>
              <a:rPr lang="en-US" sz="2800" b="1" dirty="0" smtClean="0">
                <a:solidFill>
                  <a:prstClr val="black"/>
                </a:solidFill>
                <a:latin typeface="Times New Roman" panose="02020603050405020304" pitchFamily="18" charset="0"/>
                <a:ea typeface="Times New Roman" panose="02020603050405020304" pitchFamily="18" charset="0"/>
              </a:rPr>
              <a:t>Equipment </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
        <p:nvSpPr>
          <p:cNvPr id="5" name="مستطيل 4"/>
          <p:cNvSpPr/>
          <p:nvPr/>
        </p:nvSpPr>
        <p:spPr>
          <a:xfrm>
            <a:off x="766483" y="840514"/>
            <a:ext cx="11052984" cy="483017"/>
          </a:xfrm>
          <a:prstGeom prst="rect">
            <a:avLst/>
          </a:prstGeom>
        </p:spPr>
        <p:txBody>
          <a:bodyPr wrap="square">
            <a:spAutoFit/>
          </a:bodyPr>
          <a:lstStyle/>
          <a:p>
            <a:pPr>
              <a:lnSpc>
                <a:spcPct val="115000"/>
              </a:lnSpc>
              <a:spcAft>
                <a:spcPts val="1000"/>
              </a:spcAft>
            </a:pPr>
            <a:endParaRPr lang="en-US" sz="2400" dirty="0" smtClean="0">
              <a:latin typeface="Times New Roman"/>
              <a:ea typeface="Calibri"/>
              <a:cs typeface="Arial"/>
            </a:endParaRPr>
          </a:p>
        </p:txBody>
      </p:sp>
      <p:sp>
        <p:nvSpPr>
          <p:cNvPr id="6" name="Rectangle 5"/>
          <p:cNvSpPr/>
          <p:nvPr/>
        </p:nvSpPr>
        <p:spPr>
          <a:xfrm>
            <a:off x="1211035" y="1323531"/>
            <a:ext cx="6096000" cy="3915816"/>
          </a:xfrm>
          <a:prstGeom prst="rect">
            <a:avLst/>
          </a:prstGeom>
        </p:spPr>
        <p:txBody>
          <a:bodyPr>
            <a:spAutoFit/>
          </a:bodyPr>
          <a:lstStyle/>
          <a:p>
            <a:pPr marL="457200" indent="-457200">
              <a:lnSpc>
                <a:spcPct val="150000"/>
              </a:lnSpc>
              <a:buFont typeface="+mj-lt"/>
              <a:buAutoNum type="arabicPeriod"/>
            </a:pPr>
            <a:r>
              <a:rPr lang="en-US" sz="2400" dirty="0">
                <a:latin typeface="Baskerville Old Face" pitchFamily="18" charset="0"/>
              </a:rPr>
              <a:t>Syringe with needle</a:t>
            </a:r>
          </a:p>
          <a:p>
            <a:pPr marL="457200" indent="-457200">
              <a:lnSpc>
                <a:spcPct val="150000"/>
              </a:lnSpc>
              <a:buFont typeface="+mj-lt"/>
              <a:buAutoNum type="arabicPeriod"/>
            </a:pPr>
            <a:r>
              <a:rPr lang="en-US" sz="2400" dirty="0">
                <a:latin typeface="Baskerville Old Face" pitchFamily="18" charset="0"/>
              </a:rPr>
              <a:t>Alcohol swab</a:t>
            </a:r>
          </a:p>
          <a:p>
            <a:pPr marL="457200" indent="-457200">
              <a:lnSpc>
                <a:spcPct val="150000"/>
              </a:lnSpc>
              <a:buFont typeface="+mj-lt"/>
              <a:buAutoNum type="arabicPeriod"/>
            </a:pPr>
            <a:r>
              <a:rPr lang="en-US" sz="2400" dirty="0">
                <a:latin typeface="Baskerville Old Face" pitchFamily="18" charset="0"/>
              </a:rPr>
              <a:t>Gauze pad</a:t>
            </a:r>
          </a:p>
          <a:p>
            <a:pPr marL="457200" indent="-457200">
              <a:lnSpc>
                <a:spcPct val="150000"/>
              </a:lnSpc>
              <a:buFont typeface="+mj-lt"/>
              <a:buAutoNum type="arabicPeriod"/>
            </a:pPr>
            <a:r>
              <a:rPr lang="en-US" sz="2400" dirty="0">
                <a:latin typeface="Baskerville Old Face" pitchFamily="18" charset="0"/>
              </a:rPr>
              <a:t>Medication vial or ampule</a:t>
            </a:r>
          </a:p>
          <a:p>
            <a:pPr marL="457200" indent="-457200">
              <a:lnSpc>
                <a:spcPct val="150000"/>
              </a:lnSpc>
              <a:buFont typeface="+mj-lt"/>
              <a:buAutoNum type="arabicPeriod"/>
            </a:pPr>
            <a:r>
              <a:rPr lang="en-US" sz="2400" dirty="0">
                <a:latin typeface="Baskerville Old Face" pitchFamily="18" charset="0"/>
              </a:rPr>
              <a:t>Disposable gloves</a:t>
            </a:r>
          </a:p>
          <a:p>
            <a:pPr marL="457200" indent="-457200">
              <a:lnSpc>
                <a:spcPct val="150000"/>
              </a:lnSpc>
              <a:buFont typeface="+mj-lt"/>
              <a:buAutoNum type="arabicPeriod"/>
            </a:pPr>
            <a:r>
              <a:rPr lang="en-US" sz="2400" dirty="0">
                <a:latin typeface="Baskerville Old Face" pitchFamily="18" charset="0"/>
              </a:rPr>
              <a:t>Medication administration record</a:t>
            </a:r>
          </a:p>
          <a:p>
            <a:pPr marL="457200" indent="-457200">
              <a:lnSpc>
                <a:spcPct val="150000"/>
              </a:lnSpc>
              <a:buFont typeface="+mj-lt"/>
              <a:buAutoNum type="arabicPeriod"/>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1" y="1109667"/>
            <a:ext cx="10088127" cy="2308324"/>
          </a:xfrm>
          <a:prstGeom prst="rect">
            <a:avLst/>
          </a:prstGeom>
        </p:spPr>
        <p:txBody>
          <a:bodyPr wrap="square">
            <a:spAutoFit/>
          </a:bodyPr>
          <a:lstStyle/>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Acute pain</a:t>
            </a: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Anxiety</a:t>
            </a: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Deficient </a:t>
            </a:r>
            <a:r>
              <a:rPr lang="en-US" sz="2400" dirty="0">
                <a:solidFill>
                  <a:prstClr val="black"/>
                </a:solidFill>
                <a:latin typeface="Times New Roman" panose="02020603050405020304" pitchFamily="18" charset="0"/>
                <a:ea typeface="Times New Roman" panose="02020603050405020304" pitchFamily="18" charset="0"/>
              </a:rPr>
              <a:t>knowledge </a:t>
            </a:r>
            <a:r>
              <a:rPr lang="en-US" sz="2400" dirty="0" smtClean="0">
                <a:solidFill>
                  <a:prstClr val="black"/>
                </a:solidFill>
                <a:latin typeface="Times New Roman" panose="02020603050405020304" pitchFamily="18" charset="0"/>
                <a:ea typeface="Times New Roman" panose="02020603050405020304" pitchFamily="18" charset="0"/>
              </a:rPr>
              <a:t>regarding medication </a:t>
            </a:r>
            <a:r>
              <a:rPr lang="en-US" sz="2400" dirty="0">
                <a:solidFill>
                  <a:prstClr val="black"/>
                </a:solidFill>
                <a:latin typeface="Times New Roman" panose="02020603050405020304" pitchFamily="18" charset="0"/>
                <a:ea typeface="Times New Roman" panose="02020603050405020304" pitchFamily="18" charset="0"/>
              </a:rPr>
              <a:t>administration or </a:t>
            </a:r>
            <a:r>
              <a:rPr lang="en-US" sz="2400" dirty="0" smtClean="0">
                <a:solidFill>
                  <a:prstClr val="black"/>
                </a:solidFill>
                <a:latin typeface="Times New Roman" panose="02020603050405020304" pitchFamily="18" charset="0"/>
                <a:ea typeface="Times New Roman" panose="02020603050405020304" pitchFamily="18" charset="0"/>
              </a:rPr>
              <a:t>drug therapy</a:t>
            </a:r>
            <a:endParaRPr lang="en-US" sz="2400" dirty="0">
              <a:solidFill>
                <a:prstClr val="black"/>
              </a:solidFill>
              <a:latin typeface="Times New Roman" panose="02020603050405020304" pitchFamily="18" charset="0"/>
              <a:ea typeface="Times New Roman" panose="02020603050405020304" pitchFamily="18" charset="0"/>
            </a:endParaRP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Fear</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sp>
        <p:nvSpPr>
          <p:cNvPr id="5" name="مستطيل 4"/>
          <p:cNvSpPr/>
          <p:nvPr/>
        </p:nvSpPr>
        <p:spPr>
          <a:xfrm>
            <a:off x="3644153" y="205257"/>
            <a:ext cx="5298141" cy="587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pPr>
            <a:r>
              <a:rPr lang="en-US" sz="2800" b="1" dirty="0" smtClean="0">
                <a:solidFill>
                  <a:schemeClr val="tx1"/>
                </a:solidFill>
                <a:latin typeface="Baskerville Old Face" pitchFamily="18" charset="0"/>
                <a:ea typeface="Calibri"/>
                <a:cs typeface="Arial"/>
              </a:rPr>
              <a:t>Nursing Diagnoses</a:t>
            </a:r>
            <a:endParaRPr lang="en-US" sz="2800" b="1" dirty="0">
              <a:solidFill>
                <a:schemeClr val="tx1"/>
              </a:solidFill>
              <a:latin typeface="Baskerville Old Face" pitchFamily="18" charset="0"/>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2" name="Rectangle 1"/>
          <p:cNvSpPr/>
          <p:nvPr/>
        </p:nvSpPr>
        <p:spPr>
          <a:xfrm>
            <a:off x="4841631" y="102549"/>
            <a:ext cx="308316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dirty="0" smtClean="0">
                <a:latin typeface="Baskerville Old Face" pitchFamily="18" charset="0"/>
              </a:rPr>
              <a:t>Implementation</a:t>
            </a:r>
            <a:endParaRPr lang="ar-IQ" sz="2800" b="1" dirty="0">
              <a:latin typeface="Baskerville Old Face" pitchFamily="18" charset="0"/>
            </a:endParaRPr>
          </a:p>
        </p:txBody>
      </p:sp>
      <p:sp>
        <p:nvSpPr>
          <p:cNvPr id="5" name="Rectangle 4"/>
          <p:cNvSpPr/>
          <p:nvPr/>
        </p:nvSpPr>
        <p:spPr>
          <a:xfrm>
            <a:off x="574430" y="1109900"/>
            <a:ext cx="11090031" cy="5632311"/>
          </a:xfrm>
          <a:prstGeom prst="rect">
            <a:avLst/>
          </a:prstGeom>
        </p:spPr>
        <p:txBody>
          <a:bodyPr wrap="square">
            <a:spAutoFit/>
          </a:bodyPr>
          <a:lstStyle/>
          <a:p>
            <a:pPr marL="342900" indent="-342900">
              <a:lnSpc>
                <a:spcPct val="150000"/>
              </a:lnSpc>
              <a:buFont typeface="+mj-lt"/>
              <a:buAutoNum type="arabicPeriod"/>
            </a:pPr>
            <a:r>
              <a:rPr lang="en-US" sz="2400" dirty="0">
                <a:latin typeface="Baskerville Old Face" pitchFamily="18" charset="0"/>
              </a:rPr>
              <a:t>Prepare medications for one patient at a time using </a:t>
            </a:r>
            <a:r>
              <a:rPr lang="en-US" sz="2400" dirty="0" smtClean="0">
                <a:latin typeface="Baskerville Old Face" pitchFamily="18" charset="0"/>
              </a:rPr>
              <a:t>aseptic technique.</a:t>
            </a:r>
          </a:p>
          <a:p>
            <a:pPr marL="342900" indent="-342900">
              <a:lnSpc>
                <a:spcPct val="150000"/>
              </a:lnSpc>
              <a:buFont typeface="+mj-lt"/>
              <a:buAutoNum type="arabicPeriod"/>
            </a:pPr>
            <a:r>
              <a:rPr lang="en-US" sz="2400" dirty="0">
                <a:latin typeface="Baskerville Old Face" pitchFamily="18" charset="0"/>
              </a:rPr>
              <a:t>Close room curtain or door</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Identify patient using two identifiers (i.e., name and </a:t>
            </a:r>
            <a:r>
              <a:rPr lang="en-US" sz="2400" dirty="0" smtClean="0">
                <a:latin typeface="Baskerville Old Face" pitchFamily="18" charset="0"/>
              </a:rPr>
              <a:t>birthday or </a:t>
            </a:r>
            <a:r>
              <a:rPr lang="en-US" sz="2400" dirty="0">
                <a:latin typeface="Baskerville Old Face" pitchFamily="18" charset="0"/>
              </a:rPr>
              <a:t>name and account number) according to agency policy</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At patient’s bedside again compare MAR or computer </a:t>
            </a:r>
            <a:r>
              <a:rPr lang="en-US" sz="2400" dirty="0" smtClean="0">
                <a:latin typeface="Baskerville Old Face" pitchFamily="18" charset="0"/>
              </a:rPr>
              <a:t>printout with </a:t>
            </a:r>
            <a:r>
              <a:rPr lang="en-US" sz="2400" dirty="0">
                <a:latin typeface="Baskerville Old Face" pitchFamily="18" charset="0"/>
              </a:rPr>
              <a:t>names of medications on medication labels and </a:t>
            </a:r>
            <a:r>
              <a:rPr lang="en-US" sz="2400" dirty="0" smtClean="0">
                <a:latin typeface="Baskerville Old Face" pitchFamily="18" charset="0"/>
              </a:rPr>
              <a:t>patient name</a:t>
            </a:r>
            <a:r>
              <a:rPr lang="en-US" sz="2400" dirty="0">
                <a:latin typeface="Baskerville Old Face" pitchFamily="18" charset="0"/>
              </a:rPr>
              <a:t>. Ask patient if he or she has allergies</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Discuss purpose of each medication, action, and </a:t>
            </a:r>
            <a:r>
              <a:rPr lang="en-US" sz="2400" dirty="0" smtClean="0">
                <a:latin typeface="Baskerville Old Face" pitchFamily="18" charset="0"/>
              </a:rPr>
              <a:t>possible adverse </a:t>
            </a:r>
            <a:r>
              <a:rPr lang="en-US" sz="2400" dirty="0">
                <a:latin typeface="Baskerville Old Face" pitchFamily="18" charset="0"/>
              </a:rPr>
              <a:t>effects</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Perform hand hygiene and apply clean gloves</a:t>
            </a:r>
            <a:r>
              <a:rPr lang="en-US" sz="2400" dirty="0" smtClean="0">
                <a:latin typeface="Baskerville Old Face" pitchFamily="18" charset="0"/>
              </a:rPr>
              <a:t>.</a:t>
            </a:r>
          </a:p>
          <a:p>
            <a:pPr>
              <a:lnSpc>
                <a:spcPct val="150000"/>
              </a:lnSpc>
            </a:pP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360204"/>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16</a:t>
            </a:r>
            <a:endParaRPr lang="en-US" dirty="0">
              <a:solidFill>
                <a:prstClr val="black"/>
              </a:solidFill>
            </a:endParaRPr>
          </a:p>
        </p:txBody>
      </p:sp>
      <p:sp>
        <p:nvSpPr>
          <p:cNvPr id="6" name="Rectangle 5"/>
          <p:cNvSpPr/>
          <p:nvPr/>
        </p:nvSpPr>
        <p:spPr>
          <a:xfrm>
            <a:off x="712692" y="1223682"/>
            <a:ext cx="10822815" cy="1699824"/>
          </a:xfrm>
          <a:prstGeom prst="rect">
            <a:avLst/>
          </a:prstGeom>
        </p:spPr>
        <p:txBody>
          <a:bodyPr wrap="square">
            <a:spAutoFit/>
          </a:bodyPr>
          <a:lstStyle/>
          <a:p>
            <a:pPr>
              <a:lnSpc>
                <a:spcPct val="150000"/>
              </a:lnSpc>
            </a:pPr>
            <a:endParaRPr lang="en-US" sz="2400" dirty="0">
              <a:latin typeface="Baskerville Old Face" pitchFamily="18" charset="0"/>
            </a:endParaRPr>
          </a:p>
          <a:p>
            <a:pPr>
              <a:lnSpc>
                <a:spcPct val="150000"/>
              </a:lnSpc>
            </a:pPr>
            <a:r>
              <a:rPr lang="en-US" sz="2400" dirty="0" smtClean="0">
                <a:latin typeface="Baskerville Old Face" pitchFamily="18" charset="0"/>
              </a:rPr>
              <a:t> </a:t>
            </a:r>
          </a:p>
          <a:p>
            <a:pPr>
              <a:lnSpc>
                <a:spcPct val="150000"/>
              </a:lnSpc>
            </a:pPr>
            <a:endParaRPr lang="en-US" sz="2400" dirty="0">
              <a:latin typeface="Baskerville Old Face" pitchFamily="18" charset="0"/>
            </a:endParaRPr>
          </a:p>
        </p:txBody>
      </p:sp>
      <p:sp>
        <p:nvSpPr>
          <p:cNvPr id="7" name="Rectangle 6"/>
          <p:cNvSpPr/>
          <p:nvPr/>
        </p:nvSpPr>
        <p:spPr>
          <a:xfrm>
            <a:off x="422031" y="697791"/>
            <a:ext cx="11265877" cy="5632311"/>
          </a:xfrm>
          <a:prstGeom prst="rect">
            <a:avLst/>
          </a:prstGeom>
        </p:spPr>
        <p:txBody>
          <a:bodyPr wrap="square">
            <a:spAutoFit/>
          </a:bodyPr>
          <a:lstStyle/>
          <a:p>
            <a:pPr>
              <a:lnSpc>
                <a:spcPct val="150000"/>
              </a:lnSpc>
            </a:pPr>
            <a:r>
              <a:rPr lang="en-US" sz="2400" dirty="0" smtClean="0">
                <a:latin typeface="Baskerville Old Face" pitchFamily="18" charset="0"/>
              </a:rPr>
              <a:t>7. Select </a:t>
            </a:r>
            <a:r>
              <a:rPr lang="en-US" sz="2400" dirty="0">
                <a:latin typeface="Baskerville Old Face" pitchFamily="18" charset="0"/>
              </a:rPr>
              <a:t>appropriate site. Note integrity and size of muscle. Palpate for tenderness or hardness. Avoid these areas.</a:t>
            </a:r>
          </a:p>
          <a:p>
            <a:pPr>
              <a:lnSpc>
                <a:spcPct val="150000"/>
              </a:lnSpc>
            </a:pPr>
            <a:r>
              <a:rPr lang="en-US" sz="2400" dirty="0" smtClean="0">
                <a:latin typeface="Baskerville Old Face" pitchFamily="18" charset="0"/>
              </a:rPr>
              <a:t>8. Help </a:t>
            </a:r>
            <a:r>
              <a:rPr lang="en-US" sz="2400" dirty="0">
                <a:latin typeface="Baskerville Old Face" pitchFamily="18" charset="0"/>
              </a:rPr>
              <a:t>patient to comfortable position. Position patient depending on chosen site (e.g., sit, lie flat, on side, or prone).</a:t>
            </a:r>
          </a:p>
          <a:p>
            <a:pPr>
              <a:lnSpc>
                <a:spcPct val="150000"/>
              </a:lnSpc>
            </a:pPr>
            <a:r>
              <a:rPr lang="en-US" sz="2400" dirty="0" smtClean="0">
                <a:latin typeface="Baskerville Old Face" pitchFamily="18" charset="0"/>
              </a:rPr>
              <a:t>9. Clean </a:t>
            </a:r>
            <a:r>
              <a:rPr lang="en-US" sz="2400" dirty="0">
                <a:latin typeface="Baskerville Old Face" pitchFamily="18" charset="0"/>
              </a:rPr>
              <a:t>site with antiseptic swab. Apply swab at center of site and rotate outward in circular direction for about 5cm (2 inches).</a:t>
            </a:r>
          </a:p>
          <a:p>
            <a:pPr>
              <a:lnSpc>
                <a:spcPct val="150000"/>
              </a:lnSpc>
            </a:pPr>
            <a:r>
              <a:rPr lang="en-US" sz="2400" dirty="0" smtClean="0">
                <a:latin typeface="Baskerville Old Face" pitchFamily="18" charset="0"/>
              </a:rPr>
              <a:t>10. Hold </a:t>
            </a:r>
            <a:r>
              <a:rPr lang="en-US" sz="2400" dirty="0">
                <a:latin typeface="Baskerville Old Face" pitchFamily="18" charset="0"/>
              </a:rPr>
              <a:t>swab or gauze between third and fourth fingers of </a:t>
            </a:r>
            <a:r>
              <a:rPr lang="en-US" sz="2400" dirty="0" err="1">
                <a:latin typeface="Baskerville Old Face" pitchFamily="18" charset="0"/>
              </a:rPr>
              <a:t>nondominant</a:t>
            </a:r>
            <a:r>
              <a:rPr lang="en-US" sz="2400" dirty="0">
                <a:latin typeface="Baskerville Old Face" pitchFamily="18" charset="0"/>
              </a:rPr>
              <a:t> hand</a:t>
            </a:r>
            <a:r>
              <a:rPr lang="en-US" sz="2400" dirty="0" smtClean="0">
                <a:latin typeface="Baskerville Old Face" pitchFamily="18" charset="0"/>
              </a:rPr>
              <a:t>.</a:t>
            </a:r>
          </a:p>
          <a:p>
            <a:pPr>
              <a:lnSpc>
                <a:spcPct val="150000"/>
              </a:lnSpc>
            </a:pPr>
            <a:r>
              <a:rPr lang="en-US" sz="2400" dirty="0">
                <a:latin typeface="Baskerville Old Face" pitchFamily="18" charset="0"/>
              </a:rPr>
              <a:t>11. Remove needle cap or sheath by pulling it straight off</a:t>
            </a:r>
            <a:r>
              <a:rPr lang="en-US" sz="2400" dirty="0" smtClean="0">
                <a:latin typeface="Baskerville Old Face" pitchFamily="18" charset="0"/>
              </a:rPr>
              <a:t>.</a:t>
            </a:r>
          </a:p>
          <a:p>
            <a:pPr>
              <a:lnSpc>
                <a:spcPct val="150000"/>
              </a:lnSpc>
            </a:pPr>
            <a:r>
              <a:rPr lang="en-US" sz="2400" dirty="0">
                <a:latin typeface="Baskerville Old Face" pitchFamily="18" charset="0"/>
              </a:rPr>
              <a:t>12. Hold syringe between thumb and forefinger of dominant </a:t>
            </a:r>
            <a:r>
              <a:rPr lang="en-US" sz="2400" dirty="0" smtClean="0">
                <a:latin typeface="Baskerville Old Face" pitchFamily="18" charset="0"/>
              </a:rPr>
              <a:t>hand; hold </a:t>
            </a:r>
            <a:r>
              <a:rPr lang="en-US" sz="2400" dirty="0">
                <a:latin typeface="Baskerville Old Face" pitchFamily="18" charset="0"/>
              </a:rPr>
              <a:t>as dart, palm down. </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2551419" y="657243"/>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161609" y="148099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17</a:t>
            </a:r>
            <a:endParaRPr lang="en-US" dirty="0">
              <a:solidFill>
                <a:prstClr val="black"/>
              </a:solidFill>
            </a:endParaRPr>
          </a:p>
        </p:txBody>
      </p:sp>
      <p:sp>
        <p:nvSpPr>
          <p:cNvPr id="6" name="Rectangle 5"/>
          <p:cNvSpPr/>
          <p:nvPr/>
        </p:nvSpPr>
        <p:spPr>
          <a:xfrm>
            <a:off x="741573" y="176595"/>
            <a:ext cx="10641117" cy="5632311"/>
          </a:xfrm>
          <a:prstGeom prst="rect">
            <a:avLst/>
          </a:prstGeom>
        </p:spPr>
        <p:txBody>
          <a:bodyPr wrap="square">
            <a:spAutoFit/>
          </a:bodyPr>
          <a:lstStyle/>
          <a:p>
            <a:pPr>
              <a:lnSpc>
                <a:spcPct val="150000"/>
              </a:lnSpc>
            </a:pPr>
            <a:r>
              <a:rPr lang="en-US" sz="2000" dirty="0" smtClean="0">
                <a:latin typeface="Baskerville Old Face" pitchFamily="18" charset="0"/>
              </a:rPr>
              <a:t>12. Administer </a:t>
            </a:r>
            <a:r>
              <a:rPr lang="en-US" sz="2000" dirty="0">
                <a:latin typeface="Baskerville Old Face" pitchFamily="18" charset="0"/>
              </a:rPr>
              <a:t>injection.</a:t>
            </a:r>
          </a:p>
          <a:p>
            <a:pPr>
              <a:lnSpc>
                <a:spcPct val="150000"/>
              </a:lnSpc>
            </a:pPr>
            <a:r>
              <a:rPr lang="en-US" sz="2000" dirty="0" smtClean="0">
                <a:latin typeface="Baskerville Old Face" pitchFamily="18" charset="0"/>
              </a:rPr>
              <a:t>a) </a:t>
            </a:r>
            <a:r>
              <a:rPr lang="en-US" sz="2000" dirty="0" smtClean="0">
                <a:latin typeface="Baskerville Old Face" pitchFamily="18" charset="0"/>
              </a:rPr>
              <a:t>A </a:t>
            </a:r>
            <a:r>
              <a:rPr lang="en-US" sz="2000" dirty="0">
                <a:latin typeface="Baskerville Old Face" pitchFamily="18" charset="0"/>
              </a:rPr>
              <a:t>Position ulnar side of </a:t>
            </a:r>
            <a:r>
              <a:rPr lang="en-US" sz="2000" dirty="0" err="1">
                <a:latin typeface="Baskerville Old Face" pitchFamily="18" charset="0"/>
              </a:rPr>
              <a:t>nondominant</a:t>
            </a:r>
            <a:r>
              <a:rPr lang="en-US" sz="2000" dirty="0">
                <a:latin typeface="Baskerville Old Face" pitchFamily="18" charset="0"/>
              </a:rPr>
              <a:t> hand just below </a:t>
            </a:r>
            <a:r>
              <a:rPr lang="en-US" sz="2000" dirty="0" smtClean="0">
                <a:latin typeface="Baskerville Old Face" pitchFamily="18" charset="0"/>
              </a:rPr>
              <a:t>site and </a:t>
            </a:r>
            <a:r>
              <a:rPr lang="en-US" sz="2000" dirty="0">
                <a:latin typeface="Baskerville Old Face" pitchFamily="18" charset="0"/>
              </a:rPr>
              <a:t>pull skin laterally approximately 2.5 to </a:t>
            </a:r>
            <a:r>
              <a:rPr lang="en-US" sz="2000" dirty="0" smtClean="0">
                <a:latin typeface="Baskerville Old Face" pitchFamily="18" charset="0"/>
              </a:rPr>
              <a:t>3.5 cm </a:t>
            </a:r>
            <a:r>
              <a:rPr lang="en-US" sz="2000" dirty="0">
                <a:latin typeface="Baskerville Old Face" pitchFamily="18" charset="0"/>
              </a:rPr>
              <a:t>(1 to </a:t>
            </a:r>
            <a:r>
              <a:rPr lang="en-US" sz="2000" dirty="0" smtClean="0">
                <a:latin typeface="Baskerville Old Face" pitchFamily="18" charset="0"/>
              </a:rPr>
              <a:t>11 inches</a:t>
            </a:r>
            <a:r>
              <a:rPr lang="en-US" sz="2000" dirty="0">
                <a:latin typeface="Baskerville Old Face" pitchFamily="18" charset="0"/>
              </a:rPr>
              <a:t>). Hold position until medication is injected. </a:t>
            </a:r>
            <a:r>
              <a:rPr lang="en-US" sz="2000" dirty="0" smtClean="0">
                <a:latin typeface="Baskerville Old Face" pitchFamily="18" charset="0"/>
              </a:rPr>
              <a:t>With dominant </a:t>
            </a:r>
            <a:r>
              <a:rPr lang="en-US" sz="2000" dirty="0">
                <a:latin typeface="Baskerville Old Face" pitchFamily="18" charset="0"/>
              </a:rPr>
              <a:t>hand inject needle quickly at 90-degree </a:t>
            </a:r>
            <a:r>
              <a:rPr lang="en-US" sz="2000" dirty="0" smtClean="0">
                <a:latin typeface="Baskerville Old Face" pitchFamily="18" charset="0"/>
              </a:rPr>
              <a:t>angle into muscle.</a:t>
            </a:r>
          </a:p>
          <a:p>
            <a:pPr>
              <a:lnSpc>
                <a:spcPct val="150000"/>
              </a:lnSpc>
            </a:pPr>
            <a:r>
              <a:rPr lang="en-US" sz="2000" dirty="0">
                <a:latin typeface="Baskerville Old Face" pitchFamily="18" charset="0"/>
              </a:rPr>
              <a:t>b) </a:t>
            </a:r>
            <a:r>
              <a:rPr lang="en-US" sz="2000" dirty="0" smtClean="0">
                <a:latin typeface="Baskerville Old Face" pitchFamily="18" charset="0"/>
              </a:rPr>
              <a:t>If </a:t>
            </a:r>
            <a:r>
              <a:rPr lang="en-US" sz="2000" dirty="0">
                <a:latin typeface="Baskerville Old Face" pitchFamily="18" charset="0"/>
              </a:rPr>
              <a:t>patient’s muscle mass is small, grasp body </a:t>
            </a:r>
            <a:r>
              <a:rPr lang="en-US" sz="2000" dirty="0" smtClean="0">
                <a:latin typeface="Baskerville Old Face" pitchFamily="18" charset="0"/>
              </a:rPr>
              <a:t>of muscle </a:t>
            </a:r>
            <a:r>
              <a:rPr lang="en-US" sz="2000" dirty="0">
                <a:latin typeface="Baskerville Old Face" pitchFamily="18" charset="0"/>
              </a:rPr>
              <a:t>between thumb and forefingers</a:t>
            </a:r>
            <a:r>
              <a:rPr lang="en-US" sz="2000" dirty="0" smtClean="0">
                <a:latin typeface="Baskerville Old Face" pitchFamily="18" charset="0"/>
              </a:rPr>
              <a:t>.</a:t>
            </a:r>
          </a:p>
          <a:p>
            <a:pPr>
              <a:lnSpc>
                <a:spcPct val="150000"/>
              </a:lnSpc>
            </a:pPr>
            <a:r>
              <a:rPr lang="en-US" sz="2000" dirty="0" smtClean="0">
                <a:latin typeface="Baskerville Old Face" pitchFamily="18" charset="0"/>
              </a:rPr>
              <a:t>c</a:t>
            </a:r>
            <a:r>
              <a:rPr lang="en-US" sz="2000" dirty="0">
                <a:latin typeface="Baskerville Old Face" pitchFamily="18" charset="0"/>
              </a:rPr>
              <a:t>) After needle pierces skin, still pulling on skin </a:t>
            </a:r>
            <a:r>
              <a:rPr lang="en-US" sz="2000" dirty="0" smtClean="0">
                <a:latin typeface="Baskerville Old Face" pitchFamily="18" charset="0"/>
              </a:rPr>
              <a:t>with </a:t>
            </a:r>
            <a:r>
              <a:rPr lang="en-US" sz="2000" dirty="0" err="1" smtClean="0">
                <a:latin typeface="Baskerville Old Face" pitchFamily="18" charset="0"/>
              </a:rPr>
              <a:t>nondominant</a:t>
            </a:r>
            <a:r>
              <a:rPr lang="en-US" sz="2000" dirty="0" smtClean="0">
                <a:latin typeface="Baskerville Old Face" pitchFamily="18" charset="0"/>
              </a:rPr>
              <a:t> </a:t>
            </a:r>
            <a:r>
              <a:rPr lang="en-US" sz="2000" dirty="0">
                <a:latin typeface="Baskerville Old Face" pitchFamily="18" charset="0"/>
              </a:rPr>
              <a:t>hand, grasp lower end of syringe barrel </a:t>
            </a:r>
            <a:r>
              <a:rPr lang="en-US" sz="2000" dirty="0" smtClean="0">
                <a:latin typeface="Baskerville Old Face" pitchFamily="18" charset="0"/>
              </a:rPr>
              <a:t>with fingers </a:t>
            </a:r>
            <a:r>
              <a:rPr lang="en-US" sz="2000" dirty="0">
                <a:latin typeface="Baskerville Old Face" pitchFamily="18" charset="0"/>
              </a:rPr>
              <a:t>of </a:t>
            </a:r>
            <a:r>
              <a:rPr lang="en-US" sz="2000" dirty="0" err="1">
                <a:latin typeface="Baskerville Old Face" pitchFamily="18" charset="0"/>
              </a:rPr>
              <a:t>nondominant</a:t>
            </a:r>
            <a:r>
              <a:rPr lang="en-US" sz="2000" dirty="0">
                <a:latin typeface="Baskerville Old Face" pitchFamily="18" charset="0"/>
              </a:rPr>
              <a:t> hand to stabilize it. Move </a:t>
            </a:r>
            <a:r>
              <a:rPr lang="en-US" sz="2000" dirty="0" smtClean="0">
                <a:latin typeface="Baskerville Old Face" pitchFamily="18" charset="0"/>
              </a:rPr>
              <a:t>dominant hand </a:t>
            </a:r>
            <a:r>
              <a:rPr lang="en-US" sz="2000" dirty="0">
                <a:latin typeface="Baskerville Old Face" pitchFamily="18" charset="0"/>
              </a:rPr>
              <a:t>to end of plunger. Avoid moving syringe</a:t>
            </a:r>
            <a:r>
              <a:rPr lang="en-US" sz="2000" dirty="0" smtClean="0">
                <a:latin typeface="Baskerville Old Face" pitchFamily="18" charset="0"/>
              </a:rPr>
              <a:t>.</a:t>
            </a:r>
          </a:p>
          <a:p>
            <a:pPr>
              <a:lnSpc>
                <a:spcPct val="150000"/>
              </a:lnSpc>
            </a:pPr>
            <a:r>
              <a:rPr lang="en-US" sz="2000" dirty="0" smtClean="0">
                <a:latin typeface="Baskerville Old Face" pitchFamily="18" charset="0"/>
              </a:rPr>
              <a:t>d</a:t>
            </a:r>
            <a:r>
              <a:rPr lang="en-US" sz="2000" dirty="0">
                <a:latin typeface="Baskerville Old Face" pitchFamily="18" charset="0"/>
              </a:rPr>
              <a:t>) Pull back on plunger 5 to 10 seconds. If no blood </a:t>
            </a:r>
            <a:r>
              <a:rPr lang="en-US" sz="2000" dirty="0" smtClean="0">
                <a:latin typeface="Baskerville Old Face" pitchFamily="18" charset="0"/>
              </a:rPr>
              <a:t>appears, inject </a:t>
            </a:r>
            <a:r>
              <a:rPr lang="en-US" sz="2000" dirty="0">
                <a:latin typeface="Baskerville Old Face" pitchFamily="18" charset="0"/>
              </a:rPr>
              <a:t>medication slowly at rate of </a:t>
            </a:r>
            <a:r>
              <a:rPr lang="en-US" sz="2000" dirty="0" smtClean="0">
                <a:latin typeface="Baskerville Old Face" pitchFamily="18" charset="0"/>
              </a:rPr>
              <a:t>10 sec/</a:t>
            </a:r>
            <a:r>
              <a:rPr lang="en-US" sz="2000" dirty="0" err="1" smtClean="0">
                <a:latin typeface="Baskerville Old Face" pitchFamily="18" charset="0"/>
              </a:rPr>
              <a:t>mL</a:t>
            </a:r>
            <a:r>
              <a:rPr lang="en-US" sz="2000" dirty="0" err="1" smtClean="0">
                <a:latin typeface="Baskerville Old Face" pitchFamily="18" charset="0"/>
              </a:rPr>
              <a:t>.</a:t>
            </a:r>
            <a:endParaRPr lang="en-US" sz="2000" dirty="0" smtClean="0">
              <a:latin typeface="Baskerville Old Face" pitchFamily="18" charset="0"/>
            </a:endParaRPr>
          </a:p>
          <a:p>
            <a:pPr>
              <a:lnSpc>
                <a:spcPct val="150000"/>
              </a:lnSpc>
            </a:pPr>
            <a:r>
              <a:rPr lang="en-US" sz="2000" dirty="0">
                <a:latin typeface="Baskerville Old Face" pitchFamily="18" charset="0"/>
              </a:rPr>
              <a:t>e) Wait 10 seconds, smoothly and steadily withdraw </a:t>
            </a:r>
            <a:r>
              <a:rPr lang="en-US" sz="2000" dirty="0" smtClean="0">
                <a:latin typeface="Baskerville Old Face" pitchFamily="18" charset="0"/>
              </a:rPr>
              <a:t>needle, release </a:t>
            </a:r>
            <a:r>
              <a:rPr lang="en-US" sz="2000" dirty="0">
                <a:latin typeface="Baskerville Old Face" pitchFamily="18" charset="0"/>
              </a:rPr>
              <a:t>skin, and apply gauze gently over </a:t>
            </a:r>
            <a:r>
              <a:rPr lang="en-US" sz="2000" dirty="0" smtClean="0">
                <a:latin typeface="Baskerville Old Face" pitchFamily="18" charset="0"/>
              </a:rPr>
              <a:t>site.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18</a:t>
            </a:r>
            <a:endParaRPr lang="en-US" dirty="0">
              <a:solidFill>
                <a:prstClr val="black"/>
              </a:solidFill>
            </a:endParaRPr>
          </a:p>
        </p:txBody>
      </p:sp>
      <p:sp>
        <p:nvSpPr>
          <p:cNvPr id="5" name="Rectangle 4"/>
          <p:cNvSpPr/>
          <p:nvPr/>
        </p:nvSpPr>
        <p:spPr>
          <a:xfrm>
            <a:off x="492370" y="1082427"/>
            <a:ext cx="10949354" cy="2253822"/>
          </a:xfrm>
          <a:prstGeom prst="rect">
            <a:avLst/>
          </a:prstGeom>
        </p:spPr>
        <p:txBody>
          <a:bodyPr wrap="square">
            <a:spAutoFit/>
          </a:bodyPr>
          <a:lstStyle/>
          <a:p>
            <a:pPr>
              <a:lnSpc>
                <a:spcPct val="150000"/>
              </a:lnSpc>
            </a:pPr>
            <a:r>
              <a:rPr lang="en-US" sz="2400" dirty="0">
                <a:latin typeface="Baskerville Old Face" pitchFamily="18" charset="0"/>
              </a:rPr>
              <a:t>13. Apply gentle pressure to site. Do not massage site. Apply bandage if needed.</a:t>
            </a:r>
          </a:p>
          <a:p>
            <a:pPr>
              <a:lnSpc>
                <a:spcPct val="150000"/>
              </a:lnSpc>
            </a:pPr>
            <a:r>
              <a:rPr lang="en-US" sz="2400" dirty="0">
                <a:latin typeface="Baskerville Old Face" pitchFamily="18" charset="0"/>
              </a:rPr>
              <a:t>14. Discard uncapped needle or needle enclosed in safety shield and attached syringe into puncture- and leak-proof receptacle. </a:t>
            </a:r>
          </a:p>
          <a:p>
            <a:pPr>
              <a:lnSpc>
                <a:spcPct val="150000"/>
              </a:lnSpc>
            </a:pPr>
            <a:r>
              <a:rPr lang="en-US" sz="2400" dirty="0">
                <a:latin typeface="Baskerville Old Face" pitchFamily="18" charset="0"/>
              </a:rPr>
              <a:t>15. Remove gloves and perform hand hygiene.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19</a:t>
            </a:r>
            <a:endParaRPr lang="en-U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46" y="293078"/>
            <a:ext cx="11078307" cy="575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5" name="مستطيل 4"/>
          <p:cNvSpPr/>
          <p:nvPr/>
        </p:nvSpPr>
        <p:spPr>
          <a:xfrm>
            <a:off x="4099170" y="443875"/>
            <a:ext cx="3919416" cy="758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1000"/>
              </a:spcAft>
            </a:pPr>
            <a:r>
              <a:rPr lang="en-US" sz="3200" b="1" dirty="0">
                <a:latin typeface="Baskerville Old Face" pitchFamily="18" charset="0"/>
                <a:ea typeface="Calibri"/>
                <a:cs typeface="+mj-cs"/>
              </a:rPr>
              <a:t>Introduction</a:t>
            </a:r>
          </a:p>
        </p:txBody>
      </p:sp>
      <p:sp>
        <p:nvSpPr>
          <p:cNvPr id="6" name="Rectangle 5"/>
          <p:cNvSpPr/>
          <p:nvPr/>
        </p:nvSpPr>
        <p:spPr>
          <a:xfrm>
            <a:off x="797169" y="1430215"/>
            <a:ext cx="10238786" cy="3358740"/>
          </a:xfrm>
          <a:prstGeom prst="rect">
            <a:avLst/>
          </a:prstGeom>
        </p:spPr>
        <p:txBody>
          <a:bodyPr wrap="square">
            <a:spAutoFit/>
          </a:bodyPr>
          <a:lstStyle/>
          <a:p>
            <a:pPr>
              <a:lnSpc>
                <a:spcPct val="150000"/>
              </a:lnSpc>
            </a:pPr>
            <a:r>
              <a:rPr lang="en-US" sz="2400" dirty="0">
                <a:latin typeface="Baskerville Old Face" pitchFamily="18" charset="0"/>
              </a:rPr>
              <a:t>An intramuscular (I.M) injection is a procedure used to insert medications into the muscle tissue. Some medications cannot be taken by the mouth because digestive juices can alter their effects. Other medications can be very irritating when they go into fatty tissues or veins. IM injections insert medications deep in the muscle, where there is an adequate supply of blood. This facilitates fast absorption, which can lead to better effects and outcomes.</a:t>
            </a:r>
            <a:endParaRPr lang="ar-IQ" sz="2400" dirty="0">
              <a:latin typeface="Baskerville Old Face" pitchFamily="18" charset="0"/>
            </a:endParaRPr>
          </a:p>
        </p:txBody>
      </p:sp>
    </p:spTree>
    <p:extLst>
      <p:ext uri="{BB962C8B-B14F-4D97-AF65-F5344CB8AC3E}">
        <p14:creationId xmlns:p14="http://schemas.microsoft.com/office/powerpoint/2010/main" val="38336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sp>
        <p:nvSpPr>
          <p:cNvPr id="6" name="مستطيل 5"/>
          <p:cNvSpPr/>
          <p:nvPr/>
        </p:nvSpPr>
        <p:spPr>
          <a:xfrm>
            <a:off x="304800" y="443875"/>
            <a:ext cx="11514667" cy="579967"/>
          </a:xfrm>
          <a:prstGeom prst="rect">
            <a:avLst/>
          </a:prstGeom>
        </p:spPr>
        <p:txBody>
          <a:bodyPr wrap="square">
            <a:spAutoFit/>
          </a:bodyPr>
          <a:lstStyle/>
          <a:p>
            <a:pPr algn="just">
              <a:lnSpc>
                <a:spcPct val="150000"/>
              </a:lnSpc>
              <a:spcAft>
                <a:spcPts val="1000"/>
              </a:spcAft>
            </a:pPr>
            <a:endParaRPr lang="en-US" sz="2400" b="1" dirty="0">
              <a:latin typeface="Times New Roman"/>
              <a:ea typeface="Calibri"/>
              <a:cs typeface="Arial"/>
            </a:endParaRPr>
          </a:p>
        </p:txBody>
      </p:sp>
      <p:sp>
        <p:nvSpPr>
          <p:cNvPr id="5" name="Rectangle 4"/>
          <p:cNvSpPr/>
          <p:nvPr/>
        </p:nvSpPr>
        <p:spPr>
          <a:xfrm>
            <a:off x="961292" y="733858"/>
            <a:ext cx="9448800" cy="3785652"/>
          </a:xfrm>
          <a:prstGeom prst="rect">
            <a:avLst/>
          </a:prstGeom>
        </p:spPr>
        <p:txBody>
          <a:bodyPr wrap="square">
            <a:spAutoFit/>
          </a:bodyPr>
          <a:lstStyle/>
          <a:p>
            <a:endParaRPr lang="en-US" sz="2400" dirty="0">
              <a:latin typeface="Baskerville Old Face" pitchFamily="18" charset="0"/>
            </a:endParaRPr>
          </a:p>
          <a:p>
            <a:pPr marL="342900" indent="-342900">
              <a:buFont typeface="Wingdings" pitchFamily="2" charset="2"/>
              <a:buChar char="Ø"/>
            </a:pPr>
            <a:r>
              <a:rPr lang="en-US" sz="2400" dirty="0">
                <a:latin typeface="Baskerville Old Face" pitchFamily="18" charset="0"/>
              </a:rPr>
              <a:t> The speed of absorption is faster for intramuscular injection compared to subcutaneous injection. This is because the muscle tissue has a greater blood supply than the area just under the skin.</a:t>
            </a:r>
          </a:p>
          <a:p>
            <a:r>
              <a:rPr lang="en-US" sz="2400" dirty="0">
                <a:latin typeface="Baskerville Old Face" pitchFamily="18" charset="0"/>
              </a:rPr>
              <a:t> </a:t>
            </a:r>
          </a:p>
          <a:p>
            <a:pPr marL="342900" indent="-342900">
              <a:buFont typeface="Wingdings" pitchFamily="2" charset="2"/>
              <a:buChar char="Ø"/>
            </a:pPr>
            <a:r>
              <a:rPr lang="en-US" sz="2400" dirty="0">
                <a:latin typeface="Baskerville Old Face" pitchFamily="18" charset="0"/>
              </a:rPr>
              <a:t>Intramuscular injections should be administered so that the needle is perpendicular to the client’s body and as close to a 90 degree angle as possible.</a:t>
            </a:r>
          </a:p>
          <a:p>
            <a:endParaRPr lang="en-US" sz="2400" dirty="0">
              <a:latin typeface="Baskerville Old Face" pitchFamily="18" charset="0"/>
            </a:endParaRPr>
          </a:p>
          <a:p>
            <a:r>
              <a:rPr lang="en-US" sz="2400" dirty="0">
                <a:latin typeface="Baskerville Old Face" pitchFamily="18" charset="0"/>
              </a:rPr>
              <a:t>	</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1109667"/>
            <a:ext cx="6053855" cy="1200329"/>
          </a:xfrm>
          <a:prstGeom prst="rect">
            <a:avLst/>
          </a:prstGeom>
        </p:spPr>
        <p:txBody>
          <a:bodyPr wrap="square">
            <a:spAutoFit/>
          </a:bodyPr>
          <a:lstStyle/>
          <a:p>
            <a:pPr algn="just">
              <a:lnSpc>
                <a:spcPct val="150000"/>
              </a:lnSpc>
            </a:pPr>
            <a:endParaRPr lang="en-US" sz="2400" dirty="0" smtClean="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sp>
        <p:nvSpPr>
          <p:cNvPr id="5" name="مستطيل 4"/>
          <p:cNvSpPr/>
          <p:nvPr/>
        </p:nvSpPr>
        <p:spPr>
          <a:xfrm>
            <a:off x="2635624" y="242046"/>
            <a:ext cx="5217458" cy="579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1000"/>
              </a:spcAft>
            </a:pPr>
            <a:r>
              <a:rPr lang="en-US" sz="2400" b="1" dirty="0">
                <a:latin typeface="Times New Roman"/>
                <a:ea typeface="Calibri"/>
                <a:cs typeface="Arial"/>
              </a:rPr>
              <a:t>Intramuscular Injections Used </a:t>
            </a:r>
            <a:r>
              <a:rPr lang="en-US" sz="2400" b="1" dirty="0" smtClean="0">
                <a:latin typeface="Times New Roman"/>
                <a:ea typeface="Calibri"/>
                <a:cs typeface="Arial"/>
              </a:rPr>
              <a:t>For</a:t>
            </a:r>
            <a:endParaRPr lang="en-US" sz="2400" b="1" dirty="0">
              <a:latin typeface="Times New Roman"/>
              <a:ea typeface="Calibri"/>
              <a:cs typeface="Arial"/>
            </a:endParaRPr>
          </a:p>
        </p:txBody>
      </p:sp>
      <p:sp>
        <p:nvSpPr>
          <p:cNvPr id="7" name="Rectangle 6"/>
          <p:cNvSpPr/>
          <p:nvPr/>
        </p:nvSpPr>
        <p:spPr>
          <a:xfrm>
            <a:off x="867507" y="1109668"/>
            <a:ext cx="10632831" cy="2677656"/>
          </a:xfrm>
          <a:prstGeom prst="rect">
            <a:avLst/>
          </a:prstGeom>
        </p:spPr>
        <p:txBody>
          <a:bodyPr wrap="square">
            <a:spAutoFit/>
          </a:bodyPr>
          <a:lstStyle/>
          <a:p>
            <a:pPr marL="342900" indent="-342900">
              <a:buFont typeface="Wingdings" pitchFamily="2" charset="2"/>
              <a:buChar char="Ø"/>
            </a:pPr>
            <a:r>
              <a:rPr lang="en-US" sz="2400" dirty="0">
                <a:latin typeface="Baskerville Old Face" pitchFamily="18" charset="0"/>
              </a:rPr>
              <a:t>Intramuscular injections are used to deliver drugs and vaccines. They are a common practice in modern medicine. </a:t>
            </a:r>
          </a:p>
          <a:p>
            <a:endParaRPr lang="en-US" sz="2400" dirty="0">
              <a:latin typeface="Baskerville Old Face" pitchFamily="18" charset="0"/>
            </a:endParaRPr>
          </a:p>
          <a:p>
            <a:pPr marL="342900" indent="-342900">
              <a:buFont typeface="Wingdings" pitchFamily="2" charset="2"/>
              <a:buChar char="Ø"/>
            </a:pPr>
            <a:r>
              <a:rPr lang="en-US" sz="2400" dirty="0">
                <a:latin typeface="Baskerville Old Face" pitchFamily="18" charset="0"/>
              </a:rPr>
              <a:t>Intramuscular injections are used when other types of delivery methods are not recommended. These include oral (swallowed into the stomach), intravenous(injected into the vein), and subcutaneous (injected just under the layer of skin).</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sp>
        <p:nvSpPr>
          <p:cNvPr id="5" name="Rectangle 4"/>
          <p:cNvSpPr/>
          <p:nvPr/>
        </p:nvSpPr>
        <p:spPr>
          <a:xfrm>
            <a:off x="4143314" y="137719"/>
            <a:ext cx="455124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800" dirty="0">
                <a:latin typeface="Baskerville Old Face" pitchFamily="18" charset="0"/>
              </a:rPr>
              <a:t>Sites of intramuscular injection</a:t>
            </a:r>
            <a:endParaRPr lang="ar-IQ" sz="2800" dirty="0">
              <a:latin typeface="Baskerville Old Face" pitchFamily="18" charset="0"/>
            </a:endParaRPr>
          </a:p>
        </p:txBody>
      </p:sp>
      <p:sp>
        <p:nvSpPr>
          <p:cNvPr id="6" name="Rectangle 5"/>
          <p:cNvSpPr/>
          <p:nvPr/>
        </p:nvSpPr>
        <p:spPr>
          <a:xfrm>
            <a:off x="890954" y="960851"/>
            <a:ext cx="6096000" cy="1938992"/>
          </a:xfrm>
          <a:prstGeom prst="rect">
            <a:avLst/>
          </a:prstGeom>
        </p:spPr>
        <p:txBody>
          <a:bodyPr>
            <a:spAutoFit/>
          </a:bodyPr>
          <a:lstStyle/>
          <a:p>
            <a:r>
              <a:rPr lang="en-US" sz="2400" dirty="0">
                <a:latin typeface="Baskerville Old Face" pitchFamily="18" charset="0"/>
              </a:rPr>
              <a:t>	</a:t>
            </a:r>
          </a:p>
          <a:p>
            <a:r>
              <a:rPr lang="en-US" sz="2400" dirty="0">
                <a:latin typeface="Baskerville Old Face" pitchFamily="18" charset="0"/>
              </a:rPr>
              <a:t>       *  </a:t>
            </a:r>
            <a:r>
              <a:rPr lang="en-US" sz="2400" dirty="0" err="1">
                <a:latin typeface="Baskerville Old Face" pitchFamily="18" charset="0"/>
              </a:rPr>
              <a:t>Vastus</a:t>
            </a:r>
            <a:r>
              <a:rPr lang="en-US" sz="2400" dirty="0">
                <a:latin typeface="Baskerville Old Face" pitchFamily="18" charset="0"/>
              </a:rPr>
              <a:t> </a:t>
            </a:r>
            <a:r>
              <a:rPr lang="en-US" sz="2400" dirty="0" err="1">
                <a:latin typeface="Baskerville Old Face" pitchFamily="18" charset="0"/>
              </a:rPr>
              <a:t>lateralis</a:t>
            </a:r>
            <a:r>
              <a:rPr lang="en-US" sz="2400" dirty="0">
                <a:latin typeface="Baskerville Old Face" pitchFamily="18" charset="0"/>
              </a:rPr>
              <a:t> muscle.</a:t>
            </a:r>
          </a:p>
          <a:p>
            <a:r>
              <a:rPr lang="en-US" sz="2400" dirty="0">
                <a:latin typeface="Baskerville Old Face" pitchFamily="18" charset="0"/>
              </a:rPr>
              <a:t>       *  Gluteus </a:t>
            </a:r>
            <a:r>
              <a:rPr lang="en-US" sz="2400" dirty="0" err="1">
                <a:latin typeface="Baskerville Old Face" pitchFamily="18" charset="0"/>
              </a:rPr>
              <a:t>medius</a:t>
            </a:r>
            <a:r>
              <a:rPr lang="en-US" sz="2400" dirty="0">
                <a:latin typeface="Baskerville Old Face" pitchFamily="18" charset="0"/>
              </a:rPr>
              <a:t> muscle.</a:t>
            </a:r>
          </a:p>
          <a:p>
            <a:r>
              <a:rPr lang="en-US" sz="2400" dirty="0">
                <a:latin typeface="Baskerville Old Face" pitchFamily="18" charset="0"/>
              </a:rPr>
              <a:t>       *  Deltoid muscle.</a:t>
            </a:r>
          </a:p>
          <a:p>
            <a:r>
              <a:rPr lang="en-US" sz="2400" dirty="0">
                <a:latin typeface="Baskerville Old Face" pitchFamily="18" charset="0"/>
              </a:rPr>
              <a:t>       *  </a:t>
            </a:r>
            <a:r>
              <a:rPr lang="en-US" sz="2400" dirty="0" err="1">
                <a:latin typeface="Baskerville Old Face" pitchFamily="18" charset="0"/>
              </a:rPr>
              <a:t>Ventrogluteal</a:t>
            </a:r>
            <a:r>
              <a:rPr lang="en-US" sz="2400" dirty="0">
                <a:latin typeface="Baskerville Old Face" pitchFamily="18" charset="0"/>
              </a:rPr>
              <a:t> muscle.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sp>
        <p:nvSpPr>
          <p:cNvPr id="3" name="Rectangle 2"/>
          <p:cNvSpPr/>
          <p:nvPr/>
        </p:nvSpPr>
        <p:spPr>
          <a:xfrm>
            <a:off x="3950677" y="328459"/>
            <a:ext cx="526366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err="1">
                <a:latin typeface="Baskerville Old Face" pitchFamily="18" charset="0"/>
              </a:rPr>
              <a:t>Vastus</a:t>
            </a:r>
            <a:r>
              <a:rPr lang="en-US" sz="2800" b="1" dirty="0">
                <a:latin typeface="Baskerville Old Face" pitchFamily="18" charset="0"/>
              </a:rPr>
              <a:t> </a:t>
            </a:r>
            <a:r>
              <a:rPr lang="en-US" sz="2800" b="1" dirty="0" err="1">
                <a:latin typeface="Baskerville Old Face" pitchFamily="18" charset="0"/>
              </a:rPr>
              <a:t>lateralis</a:t>
            </a:r>
            <a:r>
              <a:rPr lang="en-US" sz="2800" b="1" dirty="0">
                <a:latin typeface="Baskerville Old Face" pitchFamily="18" charset="0"/>
              </a:rPr>
              <a:t> muscle</a:t>
            </a:r>
            <a:endParaRPr lang="ar-IQ" sz="2800" b="1" dirty="0">
              <a:latin typeface="Baskerville Old Face" pitchFamily="18" charset="0"/>
            </a:endParaRPr>
          </a:p>
        </p:txBody>
      </p:sp>
      <p:sp>
        <p:nvSpPr>
          <p:cNvPr id="6" name="Rectangle 5"/>
          <p:cNvSpPr/>
          <p:nvPr/>
        </p:nvSpPr>
        <p:spPr>
          <a:xfrm>
            <a:off x="539262" y="1194138"/>
            <a:ext cx="10738338" cy="2308324"/>
          </a:xfrm>
          <a:prstGeom prst="rect">
            <a:avLst/>
          </a:prstGeom>
        </p:spPr>
        <p:txBody>
          <a:bodyPr wrap="square">
            <a:spAutoFit/>
          </a:bodyPr>
          <a:lstStyle/>
          <a:p>
            <a:pPr marL="342900" indent="-342900">
              <a:buFont typeface="Wingdings" pitchFamily="2" charset="2"/>
              <a:buChar char="Ø"/>
            </a:pPr>
            <a:r>
              <a:rPr lang="en-US" sz="2400" dirty="0">
                <a:latin typeface="Baskerville Old Face" pitchFamily="18" charset="0"/>
              </a:rPr>
              <a:t>The muscle is thick and well developed.</a:t>
            </a:r>
          </a:p>
          <a:p>
            <a:endParaRPr lang="en-US" sz="2400" dirty="0">
              <a:latin typeface="Baskerville Old Face" pitchFamily="18" charset="0"/>
            </a:endParaRPr>
          </a:p>
          <a:p>
            <a:pPr marL="342900" indent="-342900">
              <a:buFont typeface="Wingdings" pitchFamily="2" charset="2"/>
              <a:buChar char="Ø"/>
            </a:pPr>
            <a:r>
              <a:rPr lang="en-US" sz="2400" dirty="0">
                <a:latin typeface="Baskerville Old Face" pitchFamily="18" charset="0"/>
              </a:rPr>
              <a:t>Used in adult and is preferred site for administration of </a:t>
            </a:r>
            <a:r>
              <a:rPr lang="en-US" sz="2400" dirty="0" err="1" smtClean="0">
                <a:latin typeface="Baskerville Old Face" pitchFamily="18" charset="0"/>
              </a:rPr>
              <a:t>biologicals</a:t>
            </a:r>
            <a:r>
              <a:rPr lang="en-US" sz="2400" dirty="0" smtClean="0">
                <a:latin typeface="Baskerville Old Face" pitchFamily="18" charset="0"/>
              </a:rPr>
              <a:t> (immunizations</a:t>
            </a:r>
            <a:r>
              <a:rPr lang="en-US" sz="2400" dirty="0">
                <a:latin typeface="Baskerville Old Face" pitchFamily="18" charset="0"/>
              </a:rPr>
              <a:t>) to infant.</a:t>
            </a:r>
          </a:p>
          <a:p>
            <a:endParaRPr lang="en-US" sz="2400" dirty="0">
              <a:latin typeface="Baskerville Old Face" pitchFamily="18" charset="0"/>
            </a:endParaRPr>
          </a:p>
          <a:p>
            <a:pPr marL="342900" indent="-342900">
              <a:buFont typeface="Wingdings" pitchFamily="2" charset="2"/>
              <a:buChar char="Ø"/>
            </a:pPr>
            <a:r>
              <a:rPr lang="en-US" sz="2400" dirty="0">
                <a:latin typeface="Baskerville Old Face" pitchFamily="18" charset="0"/>
              </a:rPr>
              <a:t>The middle third  of the muscle is the suggested site for injection.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892" y="3502462"/>
            <a:ext cx="3505200" cy="27243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2" name="Rectangle 1"/>
          <p:cNvSpPr/>
          <p:nvPr/>
        </p:nvSpPr>
        <p:spPr>
          <a:xfrm>
            <a:off x="4501661" y="196334"/>
            <a:ext cx="399756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dirty="0">
                <a:latin typeface="Baskerville Old Face" pitchFamily="18" charset="0"/>
              </a:rPr>
              <a:t>Deltoid muscle</a:t>
            </a:r>
            <a:endParaRPr lang="ar-IQ" sz="2800" b="1" dirty="0">
              <a:latin typeface="Baskerville Old Face" pitchFamily="18" charset="0"/>
            </a:endParaRPr>
          </a:p>
        </p:txBody>
      </p:sp>
      <p:sp>
        <p:nvSpPr>
          <p:cNvPr id="5" name="Rectangle 4"/>
          <p:cNvSpPr/>
          <p:nvPr/>
        </p:nvSpPr>
        <p:spPr>
          <a:xfrm>
            <a:off x="570755" y="1058670"/>
            <a:ext cx="11242432" cy="2308324"/>
          </a:xfrm>
          <a:prstGeom prst="rect">
            <a:avLst/>
          </a:prstGeom>
        </p:spPr>
        <p:txBody>
          <a:bodyPr wrap="square">
            <a:spAutoFit/>
          </a:bodyPr>
          <a:lstStyle/>
          <a:p>
            <a:pPr marL="342900" indent="-342900">
              <a:buFont typeface="Wingdings" pitchFamily="2" charset="2"/>
              <a:buChar char="v"/>
            </a:pPr>
            <a:r>
              <a:rPr lang="en-US" sz="2400" dirty="0" smtClean="0">
                <a:latin typeface="Baskerville Old Face" pitchFamily="18" charset="0"/>
              </a:rPr>
              <a:t>Use </a:t>
            </a:r>
            <a:r>
              <a:rPr lang="en-US" sz="2400" dirty="0">
                <a:latin typeface="Baskerville Old Face" pitchFamily="18" charset="0"/>
              </a:rPr>
              <a:t>this site only for small medication volumes (0.5 to 1  ml) ,and for administration of routine immunization, and when </a:t>
            </a:r>
            <a:r>
              <a:rPr lang="en-US" sz="2400" dirty="0" smtClean="0">
                <a:latin typeface="Baskerville Old Face" pitchFamily="18" charset="0"/>
              </a:rPr>
              <a:t>other sites </a:t>
            </a:r>
            <a:r>
              <a:rPr lang="en-US" sz="2400" dirty="0">
                <a:latin typeface="Baskerville Old Face" pitchFamily="18" charset="0"/>
              </a:rPr>
              <a:t>are inaccessible because of dressing.</a:t>
            </a:r>
          </a:p>
          <a:p>
            <a:pPr marL="342900" indent="-342900">
              <a:buFont typeface="Wingdings" pitchFamily="2" charset="2"/>
              <a:buChar char="v"/>
            </a:pPr>
            <a:r>
              <a:rPr lang="en-US" sz="2400" dirty="0">
                <a:latin typeface="Baskerville Old Face" pitchFamily="18" charset="0"/>
              </a:rPr>
              <a:t>The injection site is in the center of the triangle, about 3to 5 cm below the acromion process.</a:t>
            </a:r>
          </a:p>
          <a:p>
            <a:pPr marL="342900" indent="-342900">
              <a:buFont typeface="Wingdings" pitchFamily="2" charset="2"/>
              <a:buChar char="v"/>
            </a:pPr>
            <a:r>
              <a:rPr lang="en-US" sz="2400" dirty="0">
                <a:latin typeface="Baskerville Old Face" pitchFamily="18" charset="0"/>
              </a:rPr>
              <a:t> This site has a potential for injury because the axillary nerve lies beneath the deltoid.</a:t>
            </a:r>
          </a:p>
          <a:p>
            <a:endParaRPr lang="en-US" sz="2400" dirty="0">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006" y="3366994"/>
            <a:ext cx="5121183" cy="27970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 name="Rectangle 5"/>
          <p:cNvSpPr/>
          <p:nvPr/>
        </p:nvSpPr>
        <p:spPr>
          <a:xfrm>
            <a:off x="4259035" y="513125"/>
            <a:ext cx="3954235"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err="1">
                <a:latin typeface="Baskerville Old Face" pitchFamily="18" charset="0"/>
              </a:rPr>
              <a:t>Ventrogluteal</a:t>
            </a:r>
            <a:r>
              <a:rPr lang="en-US" sz="2800" b="1" dirty="0">
                <a:latin typeface="Baskerville Old Face" pitchFamily="18" charset="0"/>
              </a:rPr>
              <a:t> muscle </a:t>
            </a:r>
            <a:endParaRPr lang="ar-IQ" sz="2800" b="1" dirty="0">
              <a:latin typeface="Baskerville Old Face" pitchFamily="18" charset="0"/>
            </a:endParaRPr>
          </a:p>
        </p:txBody>
      </p:sp>
      <p:sp>
        <p:nvSpPr>
          <p:cNvPr id="5" name="Rectangle 4"/>
          <p:cNvSpPr/>
          <p:nvPr/>
        </p:nvSpPr>
        <p:spPr>
          <a:xfrm>
            <a:off x="855785" y="1324708"/>
            <a:ext cx="10493134" cy="3416320"/>
          </a:xfrm>
          <a:prstGeom prst="rect">
            <a:avLst/>
          </a:prstGeom>
        </p:spPr>
        <p:txBody>
          <a:bodyPr wrap="square">
            <a:spAutoFit/>
          </a:bodyPr>
          <a:lstStyle/>
          <a:p>
            <a:pPr marL="342900" indent="-342900">
              <a:buFont typeface="Wingdings" pitchFamily="2" charset="2"/>
              <a:buChar char="Ø"/>
            </a:pPr>
            <a:r>
              <a:rPr lang="en-US" sz="2400" dirty="0">
                <a:latin typeface="Baskerville Old Face" pitchFamily="18" charset="0"/>
              </a:rPr>
              <a:t>The </a:t>
            </a:r>
            <a:r>
              <a:rPr lang="en-US" sz="2400" dirty="0" err="1">
                <a:latin typeface="Baskerville Old Face" pitchFamily="18" charset="0"/>
              </a:rPr>
              <a:t>ventrogluteal</a:t>
            </a:r>
            <a:r>
              <a:rPr lang="en-US" sz="2400" dirty="0">
                <a:latin typeface="Baskerville Old Face" pitchFamily="18" charset="0"/>
              </a:rPr>
              <a:t> muscle involves the gluteus </a:t>
            </a:r>
            <a:r>
              <a:rPr lang="en-US" sz="2400" dirty="0" err="1">
                <a:latin typeface="Baskerville Old Face" pitchFamily="18" charset="0"/>
              </a:rPr>
              <a:t>medius</a:t>
            </a:r>
            <a:r>
              <a:rPr lang="en-US" sz="2400" dirty="0">
                <a:latin typeface="Baskerville Old Face" pitchFamily="18" charset="0"/>
              </a:rPr>
              <a:t> and </a:t>
            </a:r>
            <a:r>
              <a:rPr lang="en-US" sz="2400" dirty="0" err="1">
                <a:latin typeface="Baskerville Old Face" pitchFamily="18" charset="0"/>
              </a:rPr>
              <a:t>minimus</a:t>
            </a:r>
            <a:r>
              <a:rPr lang="en-US" sz="2400" dirty="0">
                <a:latin typeface="Baskerville Old Face" pitchFamily="18" charset="0"/>
              </a:rPr>
              <a:t>.</a:t>
            </a:r>
          </a:p>
          <a:p>
            <a:pPr marL="342900" indent="-342900">
              <a:buFont typeface="Wingdings" pitchFamily="2" charset="2"/>
              <a:buChar char="Ø"/>
            </a:pPr>
            <a:r>
              <a:rPr lang="en-US" sz="2400" dirty="0">
                <a:latin typeface="Baskerville Old Face" pitchFamily="18" charset="0"/>
              </a:rPr>
              <a:t>It is situated deep and away from major nerves and blood vessels and is a safe for all clients.</a:t>
            </a:r>
          </a:p>
          <a:p>
            <a:pPr marL="342900" indent="-342900">
              <a:buFont typeface="Wingdings" pitchFamily="2" charset="2"/>
              <a:buChar char="Ø"/>
            </a:pPr>
            <a:r>
              <a:rPr lang="en-US" sz="2400" dirty="0">
                <a:latin typeface="Baskerville Old Face" pitchFamily="18" charset="0"/>
              </a:rPr>
              <a:t>Is a preferred injection site for infants, especially for administration of  irritating or oily solutions, children, and adults.</a:t>
            </a:r>
          </a:p>
          <a:p>
            <a:pPr marL="342900" indent="-342900">
              <a:buFont typeface="Wingdings" pitchFamily="2" charset="2"/>
              <a:buChar char="Ø"/>
            </a:pPr>
            <a:r>
              <a:rPr lang="en-US" sz="2400" dirty="0">
                <a:latin typeface="Baskerville Old Face" pitchFamily="18" charset="0"/>
              </a:rPr>
              <a:t>The index finger, the middle  finger, and the </a:t>
            </a:r>
            <a:r>
              <a:rPr lang="en-US" sz="2400" dirty="0" smtClean="0">
                <a:latin typeface="Baskerville Old Face" pitchFamily="18" charset="0"/>
              </a:rPr>
              <a:t>iliac</a:t>
            </a:r>
          </a:p>
          <a:p>
            <a:r>
              <a:rPr lang="en-US" sz="2400" dirty="0" smtClean="0">
                <a:latin typeface="Baskerville Old Face" pitchFamily="18" charset="0"/>
              </a:rPr>
              <a:t> </a:t>
            </a:r>
            <a:r>
              <a:rPr lang="en-US" sz="2400" dirty="0">
                <a:latin typeface="Baskerville Old Face" pitchFamily="18" charset="0"/>
              </a:rPr>
              <a:t>crest form V-shaped triangle ,and the injection site </a:t>
            </a:r>
            <a:endParaRPr lang="en-US" sz="2400" dirty="0" smtClean="0">
              <a:latin typeface="Baskerville Old Face" pitchFamily="18" charset="0"/>
            </a:endParaRPr>
          </a:p>
          <a:p>
            <a:r>
              <a:rPr lang="en-US" sz="2400" dirty="0" smtClean="0">
                <a:latin typeface="Baskerville Old Face" pitchFamily="18" charset="0"/>
              </a:rPr>
              <a:t>is </a:t>
            </a:r>
            <a:r>
              <a:rPr lang="en-US" sz="2400" dirty="0">
                <a:latin typeface="Baskerville Old Face" pitchFamily="18" charset="0"/>
              </a:rPr>
              <a:t>the center of the triangle.</a:t>
            </a:r>
          </a:p>
          <a:p>
            <a:endParaRPr lang="en-US" sz="2400" dirty="0">
              <a:latin typeface="Baskerville Old Fac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018" y="2921614"/>
            <a:ext cx="4762500" cy="3305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sp>
        <p:nvSpPr>
          <p:cNvPr id="5" name="مستطيل 4"/>
          <p:cNvSpPr/>
          <p:nvPr/>
        </p:nvSpPr>
        <p:spPr>
          <a:xfrm>
            <a:off x="3798277" y="318863"/>
            <a:ext cx="3821723" cy="587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tabLst>
                <a:tab pos="4034155" algn="l"/>
              </a:tabLst>
            </a:pPr>
            <a:r>
              <a:rPr lang="en-US" sz="2800" b="1" dirty="0">
                <a:solidFill>
                  <a:schemeClr val="tx1"/>
                </a:solidFill>
                <a:latin typeface="Baskerville Old Face" pitchFamily="18" charset="0"/>
                <a:ea typeface="Calibri"/>
                <a:cs typeface="Arial"/>
              </a:rPr>
              <a:t>Gluteus </a:t>
            </a:r>
            <a:r>
              <a:rPr lang="en-US" sz="2800" b="1" dirty="0" err="1">
                <a:solidFill>
                  <a:schemeClr val="tx1"/>
                </a:solidFill>
                <a:latin typeface="Baskerville Old Face" pitchFamily="18" charset="0"/>
                <a:ea typeface="Calibri"/>
                <a:cs typeface="Arial"/>
              </a:rPr>
              <a:t>medius</a:t>
            </a:r>
            <a:r>
              <a:rPr lang="en-US" sz="2800" b="1" dirty="0">
                <a:solidFill>
                  <a:schemeClr val="tx1"/>
                </a:solidFill>
                <a:latin typeface="Baskerville Old Face" pitchFamily="18" charset="0"/>
                <a:ea typeface="Calibri"/>
                <a:cs typeface="Arial"/>
              </a:rPr>
              <a:t> muscle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368" y="1172308"/>
            <a:ext cx="10070123" cy="47151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9254</TotalTime>
  <Words>1275</Words>
  <Application>Microsoft Office PowerPoint</Application>
  <PresentationFormat>Custom</PresentationFormat>
  <Paragraphs>135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Maher</cp:lastModifiedBy>
  <cp:revision>383</cp:revision>
  <cp:lastPrinted>2020-10-04T08:00:53Z</cp:lastPrinted>
  <dcterms:created xsi:type="dcterms:W3CDTF">2019-08-09T19:43:06Z</dcterms:created>
  <dcterms:modified xsi:type="dcterms:W3CDTF">2021-05-10T21:23:52Z</dcterms:modified>
</cp:coreProperties>
</file>